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60" name="Shape 60"/>
          <p:cNvGrpSpPr/>
          <p:nvPr/>
        </p:nvGrpSpPr>
        <p:grpSpPr>
          <a:xfrm>
            <a:off y="1000670" x="-11"/>
            <a:ext cy="3087224" cx="7314320"/>
            <a:chOff y="1378676" x="-11"/>
            <a:chExt cy="4116299" cx="7314320"/>
          </a:xfrm>
        </p:grpSpPr>
        <p:sp>
          <p:nvSpPr>
            <p:cNvPr id="61" name="Shape 61"/>
            <p:cNvSpPr/>
            <p:nvPr/>
          </p:nvSpPr>
          <p:spPr>
            <a:xfrm flipH="1">
              <a:off y="1378676" x="-11"/>
              <a:ext cy="4116299" cx="18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bIns="45700" rIns="91425" lIns="91425" t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flipH="1">
              <a:off y="1378676" x="187809"/>
              <a:ext cy="4116299" cx="71264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bIns="45700" rIns="91425" lIns="91425" t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Shape 63"/>
          <p:cNvSpPr txBox="1"/>
          <p:nvPr>
            <p:ph type="ctrTitle"/>
          </p:nvPr>
        </p:nvSpPr>
        <p:spPr>
          <a:xfrm>
            <a:off y="1699932" x="685800"/>
            <a:ext cy="1000499" cx="64007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y="2700338" x="685800"/>
            <a:ext cy="675299" cx="64007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66" name="Shape 66"/>
          <p:cNvGrpSpPr/>
          <p:nvPr/>
        </p:nvGrpSpPr>
        <p:grpSpPr>
          <a:xfrm>
            <a:off y="-9140" x="-13"/>
            <a:ext cy="1209421" cx="8005727"/>
            <a:chOff y="-12187" x="-13"/>
            <a:chExt cy="1161900" cx="8005727"/>
          </a:xfrm>
        </p:grpSpPr>
        <p:sp>
          <p:nvSpPr>
            <p:cNvPr id="67" name="Shape 67"/>
            <p:cNvSpPr/>
            <p:nvPr/>
          </p:nvSpPr>
          <p:spPr>
            <a:xfrm flipH="1">
              <a:off y="-12187" x="-13"/>
              <a:ext cy="1161900" cx="18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bIns="45700" rIns="91425" lIns="91425" t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flipH="1">
              <a:off y="-12187" x="187715"/>
              <a:ext cy="1161900" cx="78179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bIns="45700" rIns="91425" lIns="91425" t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Shape 69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1278516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y="1278513" x="456245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y="1278513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grpSp>
        <p:nvGrpSpPr>
          <p:cNvPr id="74" name="Shape 74"/>
          <p:cNvGrpSpPr/>
          <p:nvPr/>
        </p:nvGrpSpPr>
        <p:grpSpPr>
          <a:xfrm>
            <a:off y="-9140" x="-13"/>
            <a:ext cy="1209421" cx="8005727"/>
            <a:chOff y="-12187" x="-13"/>
            <a:chExt cy="1161900" cx="8005727"/>
          </a:xfrm>
        </p:grpSpPr>
        <p:sp>
          <p:nvSpPr>
            <p:cNvPr id="75" name="Shape 75"/>
            <p:cNvSpPr/>
            <p:nvPr/>
          </p:nvSpPr>
          <p:spPr>
            <a:xfrm flipH="1">
              <a:off y="-12187" x="-13"/>
              <a:ext cy="1161900" cx="1878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bIns="45700" rIns="91425" lIns="91425" t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y="-12187" x="187715"/>
              <a:ext cy="1161900" cx="78179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bIns="45700" rIns="91425" lIns="91425" t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Shape 77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79" name="Shape 79"/>
          <p:cNvGrpSpPr/>
          <p:nvPr/>
        </p:nvGrpSpPr>
        <p:grpSpPr>
          <a:xfrm>
            <a:off y="-9140" x="-13"/>
            <a:ext cy="1209421" cx="8005727"/>
            <a:chOff y="-12187" x="-13"/>
            <a:chExt cy="1161900" cx="8005727"/>
          </a:xfrm>
        </p:grpSpPr>
        <p:sp>
          <p:nvSpPr>
            <p:cNvPr id="80" name="Shape 80"/>
            <p:cNvSpPr/>
            <p:nvPr/>
          </p:nvSpPr>
          <p:spPr>
            <a:xfrm flipH="1">
              <a:off y="-12187" x="-13"/>
              <a:ext cy="1161900" cx="1878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bIns="45700" rIns="91425" lIns="91425" t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y="-12187" x="187715"/>
              <a:ext cy="1161900" cx="78179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bIns="45700" rIns="91425" lIns="91425" t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Shape 82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/>
        </p:nvSpPr>
        <p:spPr>
          <a:xfrm flipH="1">
            <a:off y="4623760" x="8964665"/>
            <a:ext cy="521400" cx="1878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 flipH="1">
            <a:off y="4623760" x="3866777"/>
            <a:ext cy="521400" cx="50979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623760" x="3866812"/>
            <a:ext cy="521400" cx="50979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5" name="Shape 5"/>
          <p:cNvGrpSpPr/>
          <p:nvPr/>
        </p:nvGrpSpPr>
        <p:grpSpPr>
          <a:xfrm>
            <a:off y="-70" x="33867"/>
            <a:ext cy="2107677" cx="3409812"/>
            <a:chOff y="1493" x="0"/>
            <a:chExt cy="2810236" cx="3409812"/>
          </a:xfrm>
        </p:grpSpPr>
        <p:cxnSp>
          <p:nvCxnSpPr>
            <p:cNvPr id="6" name="Shape 6"/>
            <p:cNvCxnSpPr/>
            <p:nvPr/>
          </p:nvCxnSpPr>
          <p:spPr>
            <a:xfrm>
              <a:off y="245542" x="0"/>
              <a:ext cy="1500" cx="3251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y="1407880" x="-1212177"/>
              <a:ext cy="1500" cx="2806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y="474143" x="0"/>
              <a:ext cy="1500" cx="26669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y="702743" x="0"/>
              <a:ext cy="1500" cx="2167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y="931342" x="0"/>
              <a:ext cy="1500" cx="18626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y="1159942" x="0"/>
              <a:ext cy="1500" cx="1490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y="1388542" x="0"/>
              <a:ext cy="1500" cx="12191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y="1617142" x="0"/>
              <a:ext cy="1500" cx="990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y="1845742" x="0"/>
              <a:ext cy="1500" cx="745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y="2074342" x="0"/>
              <a:ext cy="1500" cx="5333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y="2302943" x="0"/>
              <a:ext cy="1500" cx="262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y="1238115" x="-814261"/>
              <a:ext cy="1500" cx="24683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y="1014527" x="-357712"/>
              <a:ext cy="1500" cx="2018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y="887576" x="-853"/>
              <a:ext cy="1500" cx="17639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y="790194" x="326307"/>
              <a:ext cy="1500" cx="15693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y="709726" x="636516"/>
              <a:ext cy="1500" cx="1408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y="603961" x="972228"/>
              <a:ext cy="1500" cx="11967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y="527761" x="1278236"/>
              <a:ext cy="1500" cx="10443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y="440776" x="1590398"/>
              <a:ext cy="1500" cx="879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y="377227" x="1883657"/>
              <a:ext cy="1500" cx="7527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y="292493" x="2198066"/>
              <a:ext cy="1500" cx="583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y="199376" x="2521027"/>
              <a:ext cy="1500" cx="397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y="148627" x="2801688"/>
              <a:ext cy="1500" cx="295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y="102444" x="3079242"/>
              <a:ext cy="1500" cx="201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y="85076" x="3324762"/>
              <a:ext cy="1500" cx="1686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</p:grpSp>
      <p:sp>
        <p:nvSpPr>
          <p:cNvPr id="31" name="Shape 3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33" name="Shape 33"/>
          <p:cNvGrpSpPr/>
          <p:nvPr/>
        </p:nvGrpSpPr>
        <p:grpSpPr>
          <a:xfrm rot="10800000">
            <a:off y="3035893" x="5734187"/>
            <a:ext cy="2107677" cx="3409812"/>
            <a:chOff y="1493" x="0"/>
            <a:chExt cy="2810236" cx="3409812"/>
          </a:xfrm>
        </p:grpSpPr>
        <p:cxnSp>
          <p:nvCxnSpPr>
            <p:cNvPr id="34" name="Shape 34"/>
            <p:cNvCxnSpPr/>
            <p:nvPr/>
          </p:nvCxnSpPr>
          <p:spPr>
            <a:xfrm>
              <a:off y="245542" x="0"/>
              <a:ext cy="1500" cx="3251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y="1407880" x="-1212177"/>
              <a:ext cy="1500" cx="2806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y="474143" x="0"/>
              <a:ext cy="1500" cx="26669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y="702743" x="0"/>
              <a:ext cy="1500" cx="2167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y="931342" x="0"/>
              <a:ext cy="1500" cx="18626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y="1159942" x="0"/>
              <a:ext cy="1500" cx="1490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y="1388542" x="0"/>
              <a:ext cy="1500" cx="12191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y="1617142" x="0"/>
              <a:ext cy="1500" cx="990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y="1845742" x="0"/>
              <a:ext cy="1500" cx="745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y="2074342" x="0"/>
              <a:ext cy="1500" cx="5333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y="2302943" x="0"/>
              <a:ext cy="1500" cx="262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y="1238115" x="-814261"/>
              <a:ext cy="1500" cx="24683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y="1014527" x="-357712"/>
              <a:ext cy="1500" cx="20180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y="887576" x="-853"/>
              <a:ext cy="1500" cx="17639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y="790194" x="326307"/>
              <a:ext cy="1500" cx="15693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y="709726" x="636516"/>
              <a:ext cy="1500" cx="1408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y="603961" x="972228"/>
              <a:ext cy="1500" cx="11967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y="527761" x="1278236"/>
              <a:ext cy="1500" cx="10443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y="440776" x="1590398"/>
              <a:ext cy="1500" cx="879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y="377227" x="1883657"/>
              <a:ext cy="1500" cx="7527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y="292493" x="2198066"/>
              <a:ext cy="1500" cx="583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y="199376" x="2521027"/>
              <a:ext cy="1500" cx="3972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y="148627" x="2801688"/>
              <a:ext cy="1500" cx="2954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y="102444" x="3079242"/>
              <a:ext cy="1500" cx="201599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y="85076" x="3324762"/>
              <a:ext cy="1500" cx="1686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w="med" len="med" type="none"/>
              <a:tailEnd w="med" len="med" type="none"/>
            </a:ln>
          </p:spPr>
        </p:cxnSp>
      </p:grp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7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pveducation.org/pvcdrom/solar-cell-operation/light-generated-current" Type="http://schemas.openxmlformats.org/officeDocument/2006/relationships/hyperlink" TargetMode="External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be.com/v/3BanjQ586Mo" Type="http://schemas.openxmlformats.org/officeDocument/2006/relationships/hyperlink" TargetMode="External" Id="rId4"/><Relationship Target="../media/image02.jp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y="1699932" x="685800"/>
            <a:ext cy="1000499" cx="6400799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Dr. Harry Gray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y="2700338" x="685800"/>
            <a:ext cy="675299" cx="6400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Electron Transport in Solar &amp; Fuel Cells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Electron Transport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1278525" x="457200"/>
            <a:ext cy="3630300" cx="22395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Dr. Harry Gray’s work in electron transport is applicable to how fuel cells function.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sz="1100" lang="en"/>
              <a:t>Image from:</a:t>
            </a:r>
          </a:p>
          <a:p>
            <a:pPr rtl="0">
              <a:spcBef>
                <a:spcPts val="0"/>
              </a:spcBef>
              <a:buNone/>
            </a:pPr>
            <a:r>
              <a:rPr sz="1100" lang="en"/>
              <a:t>http://physics.nist.gov/MajResFac/NIF/Images/FuelCellBasic.gif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46050" x="2926900"/>
            <a:ext cy="3897450" cx="38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Electron Transport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1278525" x="457200"/>
            <a:ext cy="3630300" cx="43118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Predict what electron transport means...</a:t>
            </a:r>
          </a:p>
        </p:txBody>
      </p:sp>
      <p:grpSp>
        <p:nvGrpSpPr>
          <p:cNvPr id="97" name="Shape 97"/>
          <p:cNvGrpSpPr/>
          <p:nvPr/>
        </p:nvGrpSpPr>
        <p:grpSpPr>
          <a:xfrm>
            <a:off y="2340150" x="5481625"/>
            <a:ext cy="738675" cx="888825"/>
            <a:chOff y="2340150" x="5481625"/>
            <a:chExt cy="738675" cx="888825"/>
          </a:xfrm>
        </p:grpSpPr>
        <p:sp>
          <p:nvSpPr>
            <p:cNvPr id="98" name="Shape 98"/>
            <p:cNvSpPr/>
            <p:nvPr/>
          </p:nvSpPr>
          <p:spPr>
            <a:xfrm>
              <a:off y="2463225" x="5481625"/>
              <a:ext cy="615600" cx="615600"/>
            </a:xfrm>
            <a:prstGeom prst="ellipse">
              <a:avLst/>
            </a:prstGeom>
            <a:solidFill>
              <a:srgbClr val="FFD966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 txBox="1"/>
            <p:nvPr/>
          </p:nvSpPr>
          <p:spPr>
            <a:xfrm>
              <a:off y="2340150" x="5621950"/>
              <a:ext cy="615600" cx="748500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b="1" sz="2400" lang="en"/>
                <a:t>_</a:t>
              </a:r>
            </a:p>
          </p:txBody>
        </p:sp>
      </p:grp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340150" x="5102650"/>
            <a:ext cy="2106074" cx="220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Electron Transport - definition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1278516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Electron Transport - the study of electrons moving from one substance to another. ET is often used as an abbreviation for Electron Transport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Light - Wave Behaviors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28149" x="6243237"/>
            <a:ext cy="3337075" cx="354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idx="1" type="body"/>
          </p:nvPr>
        </p:nvSpPr>
        <p:spPr>
          <a:xfrm>
            <a:off y="1278525" x="457200"/>
            <a:ext cy="3630300" cx="48192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Light has some properties that are wave-like.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Examples include: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914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how it bends around barriers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9144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how it can produce interference patterns like the rainbow of colors we see in puddles of water on the street that may contain small amounts of oil).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655994">
            <a:off y="1961248" x="4414476"/>
            <a:ext cy="2264848" cx="3917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Light - Particle Behaviors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1278516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Light has some properties that are particle-like.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Examples include:</a:t>
            </a:r>
          </a:p>
          <a:p>
            <a:pPr rtl="0" lvl="1" indent="-342900" marL="9144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Many things we use, but don’t realize demonstrate particle behaviors.</a:t>
            </a:r>
          </a:p>
          <a:p>
            <a:pPr rtl="0" lvl="1" indent="-342900" marL="9144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Solar Cells</a:t>
            </a:r>
          </a:p>
          <a:p>
            <a:pPr rtl="0" lvl="1" indent="-342900" marL="9144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Light Sensors (to turn lights on and off, to prevent your garage door from closing on children)</a:t>
            </a:r>
          </a:p>
          <a:p>
            <a:pPr rtl="0" indent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Note: When we turn dim the lights,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we send fewer particles of light.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These light particles are called </a:t>
            </a:r>
            <a:r>
              <a:rPr b="1" lang="en" i="1"/>
              <a:t>photons</a:t>
            </a:r>
            <a:r>
              <a:rPr lang="en"/>
              <a:t>.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076125" x="4745100"/>
            <a:ext cy="2067374" cx="385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-205250" x="6892175"/>
            <a:ext cy="2402850" cx="32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84212" x="4702275"/>
            <a:ext cy="3418924" cx="394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>
            <p:ph type="title"/>
          </p:nvPr>
        </p:nvSpPr>
        <p:spPr>
          <a:xfrm>
            <a:off y="101100" x="47300"/>
            <a:ext cy="1013999" cx="87732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Solar Cells &amp; ET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1278525" x="457200"/>
            <a:ext cy="3630300" cx="41187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/>
              <a:t>A photon hits a solar cell.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/>
              <a:t>The photon knocks an electron off of an atom. 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/>
              <a:t>There now exists a free electron and a space that would like an electron (an electron hole).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Solar Cells &amp; ET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1278516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startAt="4" type="arabicPeriod"/>
            </a:pPr>
            <a:r>
              <a:rPr lang="en"/>
              <a:t>The electron and the electron hole move to opposite side of the solar cell. This is done with some carefully designed structure to the silicon within the solar cell.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startAt="4" type="arabicPeriod"/>
            </a:pPr>
            <a:r>
              <a:rPr lang="en"/>
              <a:t>The electron travels across an external wire to meet the electron hole at the other side of the solar cell.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429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startAt="4" type="arabicPeriod"/>
            </a:pPr>
            <a:r>
              <a:rPr lang="en"/>
              <a:t>A light bulb, motor, or other device can be connected to the external wire.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A more complete description is at:</a:t>
            </a:r>
          </a:p>
          <a:p>
            <a:pPr>
              <a:spcBef>
                <a:spcPts val="0"/>
              </a:spcBef>
              <a:buNone/>
            </a:pPr>
            <a:r>
              <a:rPr u="sng" sz="1400" lang="en">
                <a:solidFill>
                  <a:schemeClr val="hlink"/>
                </a:solidFill>
                <a:hlinkClick r:id="rId3"/>
              </a:rPr>
              <a:t>http://www.pveducation.org/pvcdrom/solar-cell-operation/light-generated-current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Solar Cells &amp; ET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1278525" x="457200"/>
            <a:ext cy="3630300" cx="39257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Dr. Gray’s work in electron transport relates to how the electrons and the electron holes move throughout the solar cells.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78525" x="4658681"/>
            <a:ext cy="3630300" cx="2424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Fuel Cells &amp; ET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365350" x="121650"/>
            <a:ext cy="3543600" cx="22100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Tyler DeWitt uses a sometimes uncomfortable analogy to boys &amp; girls summer camps. It can be awkward, but it is pretty complete.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>
            <a:hlinkClick r:id="rId4"/>
          </p:cNvPr>
          <p:cNvSpPr/>
          <p:nvPr/>
        </p:nvSpPr>
        <p:spPr>
          <a:xfrm>
            <a:off y="1202950" x="2661050"/>
            <a:ext cy="4028400" cx="53712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lesson-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